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1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EE41AFD-8EB1-4D3D-A1FE-6FA361EFC904}" type="datetimeFigureOut">
              <a:rPr lang="en-US" smtClean="0"/>
              <a:t>8/19/2023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B8B7E17-F204-40F8-9F7E-C634A059750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2085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41AFD-8EB1-4D3D-A1FE-6FA361EFC904}" type="datetimeFigureOut">
              <a:rPr lang="en-US" smtClean="0"/>
              <a:t>8/19/2023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B7E17-F204-40F8-9F7E-C634A0597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180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41AFD-8EB1-4D3D-A1FE-6FA361EFC904}" type="datetimeFigureOut">
              <a:rPr lang="en-US" smtClean="0"/>
              <a:t>8/19/2023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B7E17-F204-40F8-9F7E-C634A059750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9547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41AFD-8EB1-4D3D-A1FE-6FA361EFC904}" type="datetimeFigureOut">
              <a:rPr lang="en-US" smtClean="0"/>
              <a:t>8/19/2023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B7E17-F204-40F8-9F7E-C634A059750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64083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41AFD-8EB1-4D3D-A1FE-6FA361EFC904}" type="datetimeFigureOut">
              <a:rPr lang="en-US" smtClean="0"/>
              <a:t>8/19/2023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B7E17-F204-40F8-9F7E-C634A0597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851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41AFD-8EB1-4D3D-A1FE-6FA361EFC904}" type="datetimeFigureOut">
              <a:rPr lang="en-US" smtClean="0"/>
              <a:t>8/19/2023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B7E17-F204-40F8-9F7E-C634A059750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92293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41AFD-8EB1-4D3D-A1FE-6FA361EFC904}" type="datetimeFigureOut">
              <a:rPr lang="en-US" smtClean="0"/>
              <a:t>8/19/2023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B7E17-F204-40F8-9F7E-C634A059750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24070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41AFD-8EB1-4D3D-A1FE-6FA361EFC904}" type="datetimeFigureOut">
              <a:rPr lang="en-US" smtClean="0"/>
              <a:t>8/19/2023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B7E17-F204-40F8-9F7E-C634A059750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28456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41AFD-8EB1-4D3D-A1FE-6FA361EFC904}" type="datetimeFigureOut">
              <a:rPr lang="en-US" smtClean="0"/>
              <a:t>8/19/2023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B7E17-F204-40F8-9F7E-C634A059750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5996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41AFD-8EB1-4D3D-A1FE-6FA361EFC904}" type="datetimeFigureOut">
              <a:rPr lang="en-US" smtClean="0"/>
              <a:t>8/19/2023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B7E17-F204-40F8-9F7E-C634A0597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060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41AFD-8EB1-4D3D-A1FE-6FA361EFC904}" type="datetimeFigureOut">
              <a:rPr lang="en-US" smtClean="0"/>
              <a:t>8/19/2023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B7E17-F204-40F8-9F7E-C634A059750A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9054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41AFD-8EB1-4D3D-A1FE-6FA361EFC904}" type="datetimeFigureOut">
              <a:rPr lang="en-US" smtClean="0"/>
              <a:t>8/19/2023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B7E17-F204-40F8-9F7E-C634A0597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275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41AFD-8EB1-4D3D-A1FE-6FA361EFC904}" type="datetimeFigureOut">
              <a:rPr lang="en-US" smtClean="0"/>
              <a:t>8/19/2023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B7E17-F204-40F8-9F7E-C634A059750A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0926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41AFD-8EB1-4D3D-A1FE-6FA361EFC904}" type="datetimeFigureOut">
              <a:rPr lang="en-US" smtClean="0"/>
              <a:t>8/19/2023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B7E17-F204-40F8-9F7E-C634A059750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8937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41AFD-8EB1-4D3D-A1FE-6FA361EFC904}" type="datetimeFigureOut">
              <a:rPr lang="en-US" smtClean="0"/>
              <a:t>8/19/2023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B7E17-F204-40F8-9F7E-C634A0597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960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41AFD-8EB1-4D3D-A1FE-6FA361EFC904}" type="datetimeFigureOut">
              <a:rPr lang="en-US" smtClean="0"/>
              <a:t>8/19/2023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B7E17-F204-40F8-9F7E-C634A059750A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3729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41AFD-8EB1-4D3D-A1FE-6FA361EFC904}" type="datetimeFigureOut">
              <a:rPr lang="en-US" smtClean="0"/>
              <a:t>8/19/2023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B7E17-F204-40F8-9F7E-C634A0597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691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EE41AFD-8EB1-4D3D-A1FE-6FA361EFC904}" type="datetimeFigureOut">
              <a:rPr lang="en-US" smtClean="0"/>
              <a:t>8/19/2023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B8B7E17-F204-40F8-9F7E-C634A0597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416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7CB3F-FB4E-5C9F-AC20-F93606EED7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Operating Leverage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4063CA-4481-7DF1-6FA0-09374A2099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967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A5B62-1683-76C7-FE78-22BF5B410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Meaning of Operating Leverage</a:t>
            </a:r>
            <a:endParaRPr lang="en-IN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0989C11-A33A-B7A7-5F3B-1370B10EE5C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 algn="just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Operating leverage is defined as the use of fixed operating costs to magnify a change in profits relative to a given changes in sales.</a:t>
                </a:r>
                <a:endParaRPr lang="en-IN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pPr marL="0" indent="0" algn="just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sz="2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Operating Leverage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Contribution</m:t>
                        </m:r>
                        <m:r>
                          <a:rPr lang="en-US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Operating</m:t>
                        </m:r>
                        <m:r>
                          <a:rPr lang="en-US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Profits</m:t>
                        </m:r>
                      </m:den>
                    </m:f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Contribution</m:t>
                        </m:r>
                        <m:r>
                          <a:rPr lang="en-US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EBIT</m:t>
                        </m:r>
                      </m:den>
                    </m:f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en-IN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pPr marL="0" indent="0" algn="just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* EBIT = Earning before Interest &amp; Tax</a:t>
                </a:r>
                <a:endParaRPr lang="en-IN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pPr marL="0" indent="0" algn="just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*Contribution = Sales-Variable cost</a:t>
                </a:r>
                <a:endParaRPr lang="en-IN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en-IN" sz="24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0989C11-A33A-B7A7-5F3B-1370B10EE5C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17" t="-1468" r="-10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8857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9A1EC-A8D3-76B4-95CE-9E23F61C9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Degree of Operating Leverage</a:t>
            </a:r>
            <a:endParaRPr lang="en-IN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EB9951-D0F3-7326-4F02-01E597B834A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54954" y="2547256"/>
                <a:ext cx="8825659" cy="3164633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The multiplier effect resulting from the use of fixed operating costs can be measured by the degree of operating leverage.</a:t>
                </a:r>
                <a:endParaRPr lang="en-IN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pPr marL="0" indent="0" algn="just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The degree of operating leverage (DOL) at any level of output expressed as the ratio of the percentage change in operating profits to percentage change in sales.</a:t>
                </a:r>
                <a:endParaRPr lang="en-IN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pPr marL="0" indent="0" algn="just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sz="2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DOL 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% </m:t>
                        </m:r>
                        <m:r>
                          <m:rPr>
                            <m:sty m:val="p"/>
                          </m:rPr>
                          <a:rPr lang="en-US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Change</m:t>
                        </m:r>
                        <m:r>
                          <a:rPr lang="en-US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in</m:t>
                        </m:r>
                        <m:r>
                          <a:rPr lang="en-US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profits</m:t>
                        </m:r>
                      </m:num>
                      <m:den>
                        <m:r>
                          <a:rPr lang="en-US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% </m:t>
                        </m:r>
                        <m:r>
                          <m:rPr>
                            <m:sty m:val="p"/>
                          </m:rPr>
                          <a:rPr lang="en-US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Change</m:t>
                        </m:r>
                        <m:r>
                          <a:rPr lang="en-US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in</m:t>
                        </m:r>
                        <m:r>
                          <a:rPr lang="en-US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Sale</m:t>
                        </m:r>
                      </m:den>
                    </m:f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or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% </m:t>
                        </m:r>
                        <m:r>
                          <m:rPr>
                            <m:sty m:val="p"/>
                          </m:rPr>
                          <a:rPr lang="en-US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Change</m:t>
                        </m:r>
                        <m:r>
                          <a:rPr lang="en-US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in</m:t>
                        </m:r>
                        <m:r>
                          <a:rPr lang="en-US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EBIT</m:t>
                        </m:r>
                      </m:num>
                      <m:den>
                        <m:r>
                          <a:rPr lang="en-US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% </m:t>
                        </m:r>
                        <m:r>
                          <m:rPr>
                            <m:sty m:val="p"/>
                          </m:rPr>
                          <a:rPr lang="en-US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Change</m:t>
                        </m:r>
                        <m:r>
                          <a:rPr lang="en-US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in</m:t>
                        </m:r>
                        <m:r>
                          <a:rPr lang="en-US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Sale</m:t>
                        </m:r>
                      </m:den>
                    </m:f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</a:t>
                </a:r>
                <a:endParaRPr lang="en-IN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en-IN" sz="24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EB9951-D0F3-7326-4F02-01E597B834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54954" y="2547256"/>
                <a:ext cx="8825659" cy="3164633"/>
              </a:xfrm>
              <a:blipFill>
                <a:blip r:embed="rId2"/>
                <a:stretch>
                  <a:fillRect l="-1036" t="-1541" r="-1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7917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A89FB-A2B3-3DD6-40C8-7B36CB1BE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98376"/>
            <a:ext cx="9603242" cy="1380929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Characteristics of Operating Leverage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D5791C-18FA-6FAB-C4C0-8CC03C1E8A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●"/>
            </a:pPr>
            <a:r>
              <a:rPr lang="en-US" sz="2000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It is related to the assets side of balance sheet.</a:t>
            </a:r>
            <a:endParaRPr lang="en-IN" sz="2000" u="none" strike="noStrike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●"/>
            </a:pPr>
            <a:r>
              <a:rPr lang="en-US" sz="2000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It is directly related to break-even point.</a:t>
            </a:r>
            <a:endParaRPr lang="en-IN" sz="2000" u="none" strike="noStrike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●"/>
            </a:pPr>
            <a:r>
              <a:rPr lang="en-US" sz="2000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It is related to selling price and variable costs. </a:t>
            </a:r>
            <a:endParaRPr lang="en-IN" sz="2000" u="none" strike="noStrike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●"/>
            </a:pPr>
            <a:r>
              <a:rPr lang="en-US" sz="2000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It involves business risk.</a:t>
            </a:r>
            <a:endParaRPr lang="en-IN" sz="2000" u="none" strike="noStrike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3241544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</TotalTime>
  <Words>148</Words>
  <Application>Microsoft Office PowerPoint</Application>
  <PresentationFormat>Widescreen</PresentationFormat>
  <Paragraphs>15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Cambria Math</vt:lpstr>
      <vt:lpstr>Garamond</vt:lpstr>
      <vt:lpstr>Times New Roman</vt:lpstr>
      <vt:lpstr>Organic</vt:lpstr>
      <vt:lpstr>Operating Leverage</vt:lpstr>
      <vt:lpstr>Meaning of Operating Leverage</vt:lpstr>
      <vt:lpstr>Degree of Operating Leverage</vt:lpstr>
      <vt:lpstr>Characteristics of Operating Leverage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Operating Leverage</dc:title>
  <dc:creator>Ananya Priya</dc:creator>
  <cp:lastModifiedBy>Ananya Priya</cp:lastModifiedBy>
  <cp:revision>1</cp:revision>
  <dcterms:created xsi:type="dcterms:W3CDTF">2023-08-19T12:26:49Z</dcterms:created>
  <dcterms:modified xsi:type="dcterms:W3CDTF">2023-08-19T12:29:36Z</dcterms:modified>
</cp:coreProperties>
</file>